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BeeZee" charset="1" panose="02000000000000000000"/>
      <p:regular r:id="rId15"/>
    </p:embeddedFont>
    <p:embeddedFont>
      <p:font typeface="Museo Moderno" charset="1" panose="00000000000000000000"/>
      <p:regular r:id="rId16"/>
    </p:embeddedFont>
    <p:embeddedFont>
      <p:font typeface="Museo Moderno Medium" charset="1" panose="00000000000000000000"/>
      <p:regular r:id="rId17"/>
    </p:embeddedFont>
    <p:embeddedFont>
      <p:font typeface="ABeeZee Bold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0C23">
                <a:alpha val="4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03621" cy="501790"/>
          </a:xfrm>
          <a:custGeom>
            <a:avLst/>
            <a:gdLst/>
            <a:ahLst/>
            <a:cxnLst/>
            <a:rect r="r" b="b" t="t" l="l"/>
            <a:pathLst>
              <a:path h="501790" w="503621">
                <a:moveTo>
                  <a:pt x="0" y="0"/>
                </a:moveTo>
                <a:lnTo>
                  <a:pt x="503621" y="0"/>
                </a:lnTo>
                <a:lnTo>
                  <a:pt x="503621" y="501790"/>
                </a:lnTo>
                <a:lnTo>
                  <a:pt x="0" y="50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982700"/>
            <a:ext cx="7025096" cy="132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Machine Learning for UN SDG 13: Climate Action</a:t>
            </a:r>
          </a:p>
          <a:p>
            <a:pPr algn="l">
              <a:lnSpc>
                <a:spcPts val="3569"/>
              </a:lnSpc>
            </a:pP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Presented by: Group no 63</a:t>
            </a:r>
          </a:p>
          <a:p>
            <a:pPr algn="l">
              <a:lnSpc>
                <a:spcPts val="3569"/>
              </a:lnSpc>
            </a:pP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Course: AI for Software Engineering | PLP Academy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084" y="4014052"/>
            <a:ext cx="8115300" cy="187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8125">
                <a:solidFill>
                  <a:srgbClr val="4792FF"/>
                </a:solidFill>
                <a:latin typeface="Museo Moderno"/>
                <a:ea typeface="Museo Moderno"/>
                <a:cs typeface="Museo Moderno"/>
                <a:sym typeface="Museo Moderno"/>
              </a:rPr>
              <a:t>for climate change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9084" y="2379860"/>
            <a:ext cx="9778560" cy="118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1260" y="3941487"/>
            <a:ext cx="6482993" cy="2515532"/>
            <a:chOff x="0" y="0"/>
            <a:chExt cx="1707455" cy="662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93746" y="3941487"/>
            <a:ext cx="6482993" cy="2515532"/>
            <a:chOff x="0" y="0"/>
            <a:chExt cx="1707455" cy="662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93746" y="6742768"/>
            <a:ext cx="6482993" cy="2515532"/>
            <a:chOff x="0" y="0"/>
            <a:chExt cx="1707455" cy="6625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1260" y="6742768"/>
            <a:ext cx="6482993" cy="2515532"/>
            <a:chOff x="0" y="0"/>
            <a:chExt cx="1707455" cy="6625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97068" y="5052889"/>
            <a:ext cx="5997186" cy="51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741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Carbon emissions are increasing yearly, driven by industrial activity, energy usage, and deforestation.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9554" y="5043364"/>
            <a:ext cx="5916337" cy="77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71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Without accurate emission predictions, governments and organizations can’t take proactive climate action.</a:t>
            </a:r>
          </a:p>
          <a:p>
            <a:pPr algn="l">
              <a:lnSpc>
                <a:spcPts val="206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397068" y="7909923"/>
            <a:ext cx="5997186" cy="103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741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Many developing regions lack detailed emissions data, limiting their ability to make informed sustainability decisions.</a:t>
            </a:r>
          </a:p>
          <a:p>
            <a:pPr algn="l">
              <a:lnSpc>
                <a:spcPts val="208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379554" y="7900398"/>
            <a:ext cx="6109744" cy="53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8"/>
              </a:lnSpc>
            </a:pPr>
            <a:r>
              <a:rPr lang="en-US" sz="1773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Climate action is often reactive, not preventive, due to slow or unreliable environmental data insights.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98165" y="1197993"/>
            <a:ext cx="10691669" cy="10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6"/>
              </a:lnSpc>
            </a:pPr>
            <a:r>
              <a:rPr lang="en-US" b="true" sz="5911">
                <a:solidFill>
                  <a:srgbClr val="394B66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🌍 The Problem: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98165" y="2170665"/>
            <a:ext cx="10691669" cy="10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6"/>
              </a:lnSpc>
            </a:pPr>
            <a:r>
              <a:rPr lang="en-US" b="true" sz="591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Climate Change is Escalating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98473" y="4519736"/>
            <a:ext cx="524698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Rising Emissions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0959" y="4519736"/>
            <a:ext cx="524698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Lack of Forecasting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98473" y="7376770"/>
            <a:ext cx="524698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Regional Data Gaps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80959" y="7376770"/>
            <a:ext cx="524698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Delayed Policy Response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395" y="2615615"/>
            <a:ext cx="7990723" cy="6642685"/>
          </a:xfrm>
          <a:custGeom>
            <a:avLst/>
            <a:gdLst/>
            <a:ahLst/>
            <a:cxnLst/>
            <a:rect r="r" b="b" t="t" l="l"/>
            <a:pathLst>
              <a:path h="6642685" w="7990723">
                <a:moveTo>
                  <a:pt x="0" y="0"/>
                </a:moveTo>
                <a:lnTo>
                  <a:pt x="7990723" y="0"/>
                </a:lnTo>
                <a:lnTo>
                  <a:pt x="7990723" y="6642685"/>
                </a:lnTo>
                <a:lnTo>
                  <a:pt x="0" y="6642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0" r="-24988" b="-18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13355" y="4518121"/>
            <a:ext cx="6984965" cy="1474047"/>
            <a:chOff x="0" y="0"/>
            <a:chExt cx="2006522" cy="423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50045" y="6121524"/>
            <a:ext cx="6984965" cy="1474047"/>
            <a:chOff x="0" y="0"/>
            <a:chExt cx="2006522" cy="4234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13355" y="7595571"/>
            <a:ext cx="6984965" cy="1474047"/>
            <a:chOff x="0" y="0"/>
            <a:chExt cx="2006522" cy="4234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13355" y="2979396"/>
            <a:ext cx="6984965" cy="1474047"/>
            <a:chOff x="0" y="0"/>
            <a:chExt cx="2006522" cy="4234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271864" y="320802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1. Data Collection 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22779" y="3118585"/>
            <a:ext cx="812912" cy="474198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11917357" y="4615368"/>
            <a:ext cx="525171" cy="521697"/>
          </a:xfrm>
          <a:custGeom>
            <a:avLst/>
            <a:gdLst/>
            <a:ahLst/>
            <a:cxnLst/>
            <a:rect r="r" b="b" t="t" l="l"/>
            <a:pathLst>
              <a:path h="521697" w="525171">
                <a:moveTo>
                  <a:pt x="0" y="0"/>
                </a:moveTo>
                <a:lnTo>
                  <a:pt x="525170" y="0"/>
                </a:lnTo>
                <a:lnTo>
                  <a:pt x="525170" y="521697"/>
                </a:lnTo>
                <a:lnTo>
                  <a:pt x="0" y="521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73476" y="6266278"/>
            <a:ext cx="531335" cy="441491"/>
          </a:xfrm>
          <a:custGeom>
            <a:avLst/>
            <a:gdLst/>
            <a:ahLst/>
            <a:cxnLst/>
            <a:rect r="r" b="b" t="t" l="l"/>
            <a:pathLst>
              <a:path h="441491" w="531335">
                <a:moveTo>
                  <a:pt x="0" y="0"/>
                </a:moveTo>
                <a:lnTo>
                  <a:pt x="531335" y="0"/>
                </a:lnTo>
                <a:lnTo>
                  <a:pt x="531335" y="441491"/>
                </a:lnTo>
                <a:lnTo>
                  <a:pt x="0" y="4414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05038" y="7728921"/>
            <a:ext cx="535921" cy="542830"/>
          </a:xfrm>
          <a:custGeom>
            <a:avLst/>
            <a:gdLst/>
            <a:ahLst/>
            <a:cxnLst/>
            <a:rect r="r" b="b" t="t" l="l"/>
            <a:pathLst>
              <a:path h="542830" w="535921">
                <a:moveTo>
                  <a:pt x="0" y="0"/>
                </a:moveTo>
                <a:lnTo>
                  <a:pt x="535921" y="0"/>
                </a:lnTo>
                <a:lnTo>
                  <a:pt x="535921" y="542829"/>
                </a:lnTo>
                <a:lnTo>
                  <a:pt x="0" y="542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226528" y="1528512"/>
            <a:ext cx="11302117" cy="6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b="true" sz="4276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Forecasting Emissions for a Greener Future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1864" y="3658747"/>
            <a:ext cx="6114743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159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Use open datasets from sources like the UN, World Bank, and Kaggle that contain carbon emission records across regions.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7568" y="5165640"/>
            <a:ext cx="6049039" cy="78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58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Train a regression model (like Random Forest or Linear Regression) on historical emission trends to forecast future carbon output.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7568" y="4743492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2. Model Training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71864" y="6736197"/>
            <a:ext cx="6114743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159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Use real-time or test inputs to predict CO₂ levels. Visualize the results in graphs or maps to show where emissions will spike.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71864" y="628547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3. Prediction &amp; Visualization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1864" y="8284447"/>
            <a:ext cx="6341327" cy="54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0"/>
              </a:lnSpc>
            </a:pPr>
            <a:r>
              <a:rPr lang="en-US" sz="16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These forecasts help policy makers and organizations take proactive steps—reducing emissions before they peak.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71864" y="7824199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4. Climate Impact Insight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50725" y="586330"/>
            <a:ext cx="11373685" cy="73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3"/>
              </a:lnSpc>
            </a:pPr>
            <a:r>
              <a:rPr lang="en-US" b="true" sz="4777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🌱 Our AI-Powered Climate Solution: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6577" y="1950875"/>
            <a:ext cx="12511110" cy="182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2"/>
              </a:lnSpc>
            </a:pPr>
            <a:r>
              <a:rPr lang="en-US" b="true" sz="5280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🧠 Our AI Approach &amp; Ethical Reflection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11260" y="3941487"/>
            <a:ext cx="6482993" cy="2515532"/>
            <a:chOff x="0" y="0"/>
            <a:chExt cx="1707455" cy="662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3746" y="3941487"/>
            <a:ext cx="6482993" cy="2515532"/>
            <a:chOff x="0" y="0"/>
            <a:chExt cx="1707455" cy="662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11260" y="6742768"/>
            <a:ext cx="6482993" cy="2515532"/>
            <a:chOff x="0" y="0"/>
            <a:chExt cx="1707455" cy="6625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94257" y="5060583"/>
            <a:ext cx="5859900" cy="83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sz="182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We used a regression-based supervised learning model (Random Forest) to predict carbon emissions using historical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4257" y="7861865"/>
            <a:ext cx="5773159" cy="82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Key features include industrial activity, population, energy use, and regional emission data—sourced from trusted datasets.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94257" y="4556971"/>
            <a:ext cx="58599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31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Supervised Learning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4257" y="7358253"/>
            <a:ext cx="58599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31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Feature Selection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6743" y="5060583"/>
            <a:ext cx="6107097" cy="81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6"/>
              </a:lnSpc>
            </a:pPr>
            <a:r>
              <a:rPr lang="en-US" sz="1771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Performance was evaluated using metrics like MAE (Mean Absolute Error) and R² score to ensure reliability and accuracy.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76743" y="4556971"/>
            <a:ext cx="58599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31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Model Evaluation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93746" y="6742768"/>
            <a:ext cx="6482993" cy="2515532"/>
            <a:chOff x="0" y="0"/>
            <a:chExt cx="1707455" cy="6625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376743" y="7861865"/>
            <a:ext cx="5760881" cy="84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1832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Bias in datasets can impact fairness. Our model was tested across regions to reduce inequity and support global climate justice.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6743" y="7358253"/>
            <a:ext cx="58599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31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Ethical Considerations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84809" y="1057475"/>
            <a:ext cx="12118382" cy="98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b="true" sz="5793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Artificial Intelligence: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4240" y="2792710"/>
            <a:ext cx="9891053" cy="6589914"/>
          </a:xfrm>
          <a:custGeom>
            <a:avLst/>
            <a:gdLst/>
            <a:ahLst/>
            <a:cxnLst/>
            <a:rect r="r" b="b" t="t" l="l"/>
            <a:pathLst>
              <a:path h="6589914" w="9891053">
                <a:moveTo>
                  <a:pt x="0" y="0"/>
                </a:moveTo>
                <a:lnTo>
                  <a:pt x="9891053" y="0"/>
                </a:lnTo>
                <a:lnTo>
                  <a:pt x="9891053" y="6589914"/>
                </a:lnTo>
                <a:lnTo>
                  <a:pt x="0" y="658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13355" y="4558218"/>
            <a:ext cx="6984965" cy="1474047"/>
            <a:chOff x="0" y="0"/>
            <a:chExt cx="2006522" cy="423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13355" y="6056846"/>
            <a:ext cx="6984965" cy="1474047"/>
            <a:chOff x="0" y="0"/>
            <a:chExt cx="2006522" cy="423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13355" y="7595571"/>
            <a:ext cx="6984965" cy="1474047"/>
            <a:chOff x="0" y="0"/>
            <a:chExt cx="2006522" cy="4234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94240" y="1341231"/>
            <a:ext cx="13621055" cy="138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2"/>
              </a:lnSpc>
            </a:pPr>
            <a:r>
              <a:rPr lang="en-US" b="true" sz="44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📈 Predicting Carbon Emissions for a Sustainable Future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013355" y="2979396"/>
            <a:ext cx="6984965" cy="1474047"/>
            <a:chOff x="0" y="0"/>
            <a:chExt cx="2006522" cy="4234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71864" y="3668272"/>
            <a:ext cx="6443432" cy="54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65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Carbon emissions forecasting is critical for planning sustainable policies and mitigating climate change.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864" y="320802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1864" y="5114925"/>
            <a:ext cx="6114743" cy="8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159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We used supervised learning (Random Forest Regression) to predict future CO₂ levels based on industrial, energy, and demographic indicators.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1864" y="4746749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AI Solution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1864" y="6745722"/>
            <a:ext cx="6443432" cy="54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3"/>
              </a:lnSpc>
            </a:pPr>
            <a:r>
              <a:rPr lang="en-US" sz="1646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Our model helps policymakers and environmentalists assess hotspots and simulate greener energy alternatives.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1864" y="628547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 Impact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71864" y="8236822"/>
            <a:ext cx="6114743" cy="8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159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Governments can use such AI models to shape climate strategies, enforce emission limits, and align with SDG 13 targets.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71864" y="7824199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Real-World Application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96412" y="593058"/>
            <a:ext cx="9095177" cy="69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b="true" sz="4555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🌍 AI for Climate 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5155" y="3723592"/>
            <a:ext cx="15046244" cy="6023632"/>
            <a:chOff x="0" y="0"/>
            <a:chExt cx="3962797" cy="1586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2796" cy="1586471"/>
            </a:xfrm>
            <a:custGeom>
              <a:avLst/>
              <a:gdLst/>
              <a:ahLst/>
              <a:cxnLst/>
              <a:rect r="r" b="b" t="t" l="l"/>
              <a:pathLst>
                <a:path h="1586471" w="3962796">
                  <a:moveTo>
                    <a:pt x="33960" y="0"/>
                  </a:moveTo>
                  <a:lnTo>
                    <a:pt x="3928837" y="0"/>
                  </a:lnTo>
                  <a:cubicBezTo>
                    <a:pt x="3947592" y="0"/>
                    <a:pt x="3962796" y="15204"/>
                    <a:pt x="3962796" y="33960"/>
                  </a:cubicBezTo>
                  <a:lnTo>
                    <a:pt x="3962796" y="1552511"/>
                  </a:lnTo>
                  <a:cubicBezTo>
                    <a:pt x="3962796" y="1571267"/>
                    <a:pt x="3947592" y="1586471"/>
                    <a:pt x="3928837" y="1586471"/>
                  </a:cubicBezTo>
                  <a:lnTo>
                    <a:pt x="33960" y="1586471"/>
                  </a:lnTo>
                  <a:cubicBezTo>
                    <a:pt x="15204" y="1586471"/>
                    <a:pt x="0" y="1571267"/>
                    <a:pt x="0" y="1552511"/>
                  </a:cubicBezTo>
                  <a:lnTo>
                    <a:pt x="0" y="33960"/>
                  </a:lnTo>
                  <a:cubicBezTo>
                    <a:pt x="0" y="15204"/>
                    <a:pt x="15204" y="0"/>
                    <a:pt x="339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69000"/>
                  </a:srgbClr>
                </a:gs>
                <a:gs pos="100000">
                  <a:srgbClr val="BED4EA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62797" cy="161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07456" y="2204674"/>
            <a:ext cx="12673088" cy="102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Accuracy, Insights, and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668" y="5105172"/>
            <a:ext cx="3848605" cy="73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1654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🎯 Achieved R² Score of 0.91 and RMSE of 1.7 ppm, indicating strong predictive performance on CO₂ levels.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45713" y="6277513"/>
            <a:ext cx="3831444" cy="126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7"/>
              </a:lnSpc>
            </a:pPr>
            <a:r>
              <a:rPr lang="en-US" sz="168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📈 Forecast graphs revealed a potential 20% rise in emissions by 2035 under current trends — emphasizing the urgency for intervention.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0486" y="7865602"/>
            <a:ext cx="3874787" cy="123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</a:p>
          <a:p>
            <a:pPr algn="l">
              <a:lnSpc>
                <a:spcPts val="1999"/>
              </a:lnSpc>
            </a:pPr>
            <a:r>
              <a:rPr lang="en-US" sz="1666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📌 Energy use, industrial output, and urban population emerged as the top predictors of emissions.</a:t>
            </a:r>
          </a:p>
          <a:p>
            <a:pPr algn="l">
              <a:lnSpc>
                <a:spcPts val="19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86668" y="4593960"/>
            <a:ext cx="43128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Model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5713" y="5775826"/>
            <a:ext cx="43128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Visual Insight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6668" y="7403619"/>
            <a:ext cx="431285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Key Features Identified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68730" y="5095647"/>
            <a:ext cx="4214613" cy="106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766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🏛️ Our results support data-driven climate policy, allowing simulations of cleaner energy transitions and regional emission control.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68730" y="7896928"/>
            <a:ext cx="4214613" cy="79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1766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🧭 Model output can be integrated into an interactive dashboard for real-time scenario testing by stakeholders.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8730" y="4593960"/>
            <a:ext cx="428454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 Policy Relevance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68730" y="7395242"/>
            <a:ext cx="428454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User-Friendly Dashboard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07456" y="1290302"/>
            <a:ext cx="12673088" cy="102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Evaluating AI Performance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3738" y="2664156"/>
            <a:ext cx="9971571" cy="6656024"/>
          </a:xfrm>
          <a:custGeom>
            <a:avLst/>
            <a:gdLst/>
            <a:ahLst/>
            <a:cxnLst/>
            <a:rect r="r" b="b" t="t" l="l"/>
            <a:pathLst>
              <a:path h="6656024" w="9971571">
                <a:moveTo>
                  <a:pt x="0" y="0"/>
                </a:moveTo>
                <a:lnTo>
                  <a:pt x="9971571" y="0"/>
                </a:lnTo>
                <a:lnTo>
                  <a:pt x="9971571" y="6656023"/>
                </a:lnTo>
                <a:lnTo>
                  <a:pt x="0" y="665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13355" y="4518121"/>
            <a:ext cx="6984965" cy="1474047"/>
            <a:chOff x="0" y="0"/>
            <a:chExt cx="2006522" cy="423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13355" y="6056846"/>
            <a:ext cx="6984965" cy="1474047"/>
            <a:chOff x="0" y="0"/>
            <a:chExt cx="2006522" cy="423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13355" y="7595571"/>
            <a:ext cx="6984965" cy="1474047"/>
            <a:chOff x="0" y="0"/>
            <a:chExt cx="2006522" cy="4234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13355" y="2979396"/>
            <a:ext cx="6984965" cy="1474047"/>
            <a:chOff x="0" y="0"/>
            <a:chExt cx="2006522" cy="423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89279" y="1556182"/>
            <a:ext cx="11109443" cy="84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for a Greener Future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1864" y="3658747"/>
            <a:ext cx="6726456" cy="58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76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🌍 Normalized data to reduce bias from underrepresented regions.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864" y="320802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Data Bias Mitigation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1864" y="5197472"/>
            <a:ext cx="6726456" cy="58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76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🌐 Promotes AI accessibility for developing nations to support climate efforts.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1864" y="4746749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Equitable Access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1864" y="6736197"/>
            <a:ext cx="6726456" cy="58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176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📊 Enables evidence-based policymaking grounded in explainable AI results.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1864" y="6285474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Transparent Decision-Making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71864" y="8274922"/>
            <a:ext cx="6924121" cy="57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5"/>
              </a:lnSpc>
            </a:pPr>
            <a:r>
              <a:rPr lang="en-US" sz="1723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🌱 Ensures models are not just accurate but ethically aligned with SDG 13 goals.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71864" y="7824199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Long-Term Sustainability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89279" y="539571"/>
            <a:ext cx="11109443" cy="84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b="true" sz="5409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Responsible 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4746" y="2721922"/>
            <a:ext cx="9729526" cy="6482296"/>
          </a:xfrm>
          <a:custGeom>
            <a:avLst/>
            <a:gdLst/>
            <a:ahLst/>
            <a:cxnLst/>
            <a:rect r="r" b="b" t="t" l="l"/>
            <a:pathLst>
              <a:path h="6482296" w="9729526">
                <a:moveTo>
                  <a:pt x="0" y="0"/>
                </a:moveTo>
                <a:lnTo>
                  <a:pt x="9729526" y="0"/>
                </a:lnTo>
                <a:lnTo>
                  <a:pt x="9729526" y="6482297"/>
                </a:lnTo>
                <a:lnTo>
                  <a:pt x="0" y="648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88742" y="3430413"/>
            <a:ext cx="7273478" cy="1474047"/>
            <a:chOff x="0" y="0"/>
            <a:chExt cx="2089401" cy="423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9401" cy="423439"/>
            </a:xfrm>
            <a:custGeom>
              <a:avLst/>
              <a:gdLst/>
              <a:ahLst/>
              <a:cxnLst/>
              <a:rect r="r" b="b" t="t" l="l"/>
              <a:pathLst>
                <a:path h="423439" w="2089401">
                  <a:moveTo>
                    <a:pt x="0" y="0"/>
                  </a:moveTo>
                  <a:lnTo>
                    <a:pt x="2089401" y="0"/>
                  </a:lnTo>
                  <a:lnTo>
                    <a:pt x="2089401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89401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88742" y="5255144"/>
            <a:ext cx="7273478" cy="1474047"/>
            <a:chOff x="0" y="0"/>
            <a:chExt cx="2089401" cy="423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9401" cy="423439"/>
            </a:xfrm>
            <a:custGeom>
              <a:avLst/>
              <a:gdLst/>
              <a:ahLst/>
              <a:cxnLst/>
              <a:rect r="r" b="b" t="t" l="l"/>
              <a:pathLst>
                <a:path h="423439" w="2089401">
                  <a:moveTo>
                    <a:pt x="0" y="0"/>
                  </a:moveTo>
                  <a:lnTo>
                    <a:pt x="2089401" y="0"/>
                  </a:lnTo>
                  <a:lnTo>
                    <a:pt x="2089401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89401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88742" y="7090242"/>
            <a:ext cx="7273478" cy="1474047"/>
            <a:chOff x="0" y="0"/>
            <a:chExt cx="2089401" cy="4234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9401" cy="423439"/>
            </a:xfrm>
            <a:custGeom>
              <a:avLst/>
              <a:gdLst/>
              <a:ahLst/>
              <a:cxnLst/>
              <a:rect r="r" b="b" t="t" l="l"/>
              <a:pathLst>
                <a:path h="423439" w="2089401">
                  <a:moveTo>
                    <a:pt x="0" y="0"/>
                  </a:moveTo>
                  <a:lnTo>
                    <a:pt x="2089401" y="0"/>
                  </a:lnTo>
                  <a:lnTo>
                    <a:pt x="2089401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89401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13892" y="1528512"/>
            <a:ext cx="10860216" cy="84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</a:pPr>
            <a:r>
              <a:rPr lang="en-US" b="true" sz="543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Join Us in Climate Innovation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120887"/>
            <a:ext cx="6741934" cy="62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2"/>
              </a:lnSpc>
            </a:pPr>
            <a:r>
              <a:rPr lang="en-US" sz="1910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🤖🌍 AI is a powerful ally in the fight against climate change.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7250" y="3648675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AI for a Better Planet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7250" y="5934496"/>
            <a:ext cx="6541928" cy="63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925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📈 Our model shows how machine learning enables proactive climate action.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7250" y="5483773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What This Project Proves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7250" y="7760068"/>
            <a:ext cx="6541928" cy="63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189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💡 Let’s build smarter, cleaner, and more sustainable systems—together.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7250" y="7318870"/>
            <a:ext cx="5426858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Collaborate for Impact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3892" y="704344"/>
            <a:ext cx="10860216" cy="84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</a:pPr>
            <a:r>
              <a:rPr lang="en-US" b="true" sz="5439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The Impact of Technology;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3468" y="4195512"/>
            <a:ext cx="13621064" cy="4002469"/>
            <a:chOff x="0" y="0"/>
            <a:chExt cx="3587441" cy="10541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7441" cy="1054148"/>
            </a:xfrm>
            <a:custGeom>
              <a:avLst/>
              <a:gdLst/>
              <a:ahLst/>
              <a:cxnLst/>
              <a:rect r="r" b="b" t="t" l="l"/>
              <a:pathLst>
                <a:path h="1054148" w="3587441">
                  <a:moveTo>
                    <a:pt x="37513" y="0"/>
                  </a:moveTo>
                  <a:lnTo>
                    <a:pt x="3549928" y="0"/>
                  </a:lnTo>
                  <a:cubicBezTo>
                    <a:pt x="3559877" y="0"/>
                    <a:pt x="3569419" y="3952"/>
                    <a:pt x="3576453" y="10987"/>
                  </a:cubicBezTo>
                  <a:cubicBezTo>
                    <a:pt x="3583489" y="18022"/>
                    <a:pt x="3587441" y="27564"/>
                    <a:pt x="3587441" y="37513"/>
                  </a:cubicBezTo>
                  <a:lnTo>
                    <a:pt x="3587441" y="1016635"/>
                  </a:lnTo>
                  <a:cubicBezTo>
                    <a:pt x="3587441" y="1026584"/>
                    <a:pt x="3583489" y="1036126"/>
                    <a:pt x="3576453" y="1043161"/>
                  </a:cubicBezTo>
                  <a:cubicBezTo>
                    <a:pt x="3569419" y="1050196"/>
                    <a:pt x="3559877" y="1054148"/>
                    <a:pt x="3549928" y="1054148"/>
                  </a:cubicBezTo>
                  <a:lnTo>
                    <a:pt x="37513" y="1054148"/>
                  </a:lnTo>
                  <a:cubicBezTo>
                    <a:pt x="27564" y="1054148"/>
                    <a:pt x="18022" y="1050196"/>
                    <a:pt x="10987" y="1043161"/>
                  </a:cubicBezTo>
                  <a:cubicBezTo>
                    <a:pt x="3952" y="1036126"/>
                    <a:pt x="0" y="1026584"/>
                    <a:pt x="0" y="1016635"/>
                  </a:cubicBezTo>
                  <a:lnTo>
                    <a:pt x="0" y="37513"/>
                  </a:lnTo>
                  <a:cubicBezTo>
                    <a:pt x="0" y="27564"/>
                    <a:pt x="3952" y="18022"/>
                    <a:pt x="10987" y="10987"/>
                  </a:cubicBezTo>
                  <a:cubicBezTo>
                    <a:pt x="18022" y="3952"/>
                    <a:pt x="27564" y="0"/>
                    <a:pt x="37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587441" cy="1082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83732" y="5405079"/>
            <a:ext cx="2014307" cy="2057400"/>
          </a:xfrm>
          <a:custGeom>
            <a:avLst/>
            <a:gdLst/>
            <a:ahLst/>
            <a:cxnLst/>
            <a:rect r="r" b="b" t="t" l="l"/>
            <a:pathLst>
              <a:path h="2057400" w="2014307">
                <a:moveTo>
                  <a:pt x="0" y="0"/>
                </a:moveTo>
                <a:lnTo>
                  <a:pt x="2014307" y="0"/>
                </a:lnTo>
                <a:lnTo>
                  <a:pt x="201430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96754" y="601180"/>
            <a:ext cx="11210780" cy="344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39"/>
              </a:lnSpc>
            </a:pPr>
            <a:r>
              <a:rPr lang="en-US" b="true" sz="9885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Thank You! Let’s Connect 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1314" y="4873864"/>
            <a:ext cx="9462629" cy="258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9"/>
              </a:lnSpc>
            </a:pPr>
            <a:r>
              <a:rPr lang="en-US" sz="3893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“Together, we can build an AI-powered, climate-resilient world.</a:t>
            </a:r>
          </a:p>
          <a:p>
            <a:pPr algn="ctr">
              <a:lnSpc>
                <a:spcPts val="5139"/>
              </a:lnSpc>
            </a:pPr>
            <a:r>
              <a:rPr lang="en-US" sz="3893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 Let’s take data-driven action for a greener tomorrow.”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DAGqcsJM8WM</dc:identifier>
  <dcterms:modified xsi:type="dcterms:W3CDTF">2011-08-01T06:04:30Z</dcterms:modified>
  <cp:revision>1</cp:revision>
  <dc:title>Grey and White Modern Technology Kynote Presentation</dc:title>
</cp:coreProperties>
</file>